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155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158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5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1836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4179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1031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1853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578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42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908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956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16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30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186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126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521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9487D-8588-42EE-B945-C44E974FAEA4}" type="datetimeFigureOut">
              <a:rPr lang="sk-SK" smtClean="0"/>
              <a:t>30. 4. 2020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58C8CA-FF93-4BDF-9C55-E46443AC8A9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283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Gekon%C4%8D%C3%ADk_no%C4%8Dn%C3%AD" TargetMode="External"/><Relationship Id="rId3" Type="http://schemas.openxmlformats.org/officeDocument/2006/relationships/hyperlink" Target="https://www.petcenter.sk/zverinec-pieskomil-chovatelske-prirucky" TargetMode="External"/><Relationship Id="rId7" Type="http://schemas.openxmlformats.org/officeDocument/2006/relationships/hyperlink" Target="https://sk.wikipedia.org/wiki/Korytna%C4%8Dka_p%C3%ADsmenkov%C3%A1_ozdobn%C3%A1" TargetMode="External"/><Relationship Id="rId2" Type="http://schemas.openxmlformats.org/officeDocument/2006/relationships/hyperlink" Target="http://zoodom.sk/obchod/hlodavce/skrecok-syrsk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k.wikipedia.org/wiki/Korytna%C4%8Dka_zelenkast%C3%A1" TargetMode="External"/><Relationship Id="rId5" Type="http://schemas.openxmlformats.org/officeDocument/2006/relationships/hyperlink" Target="https://cs.wikipedia.org/wiki/U%C5%BEovka_amursk%C3%A1" TargetMode="External"/><Relationship Id="rId4" Type="http://schemas.openxmlformats.org/officeDocument/2006/relationships/hyperlink" Target="https://www.petparadise.sk/rubriky/chovatelske-informacie/osmak-degu/" TargetMode="External"/><Relationship Id="rId9" Type="http://schemas.openxmlformats.org/officeDocument/2006/relationships/hyperlink" Target="https://www.petcenter.sk/zverinec-africky-slimak-chovatelske-prirucky-s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Obyvatelia Zookútika</a:t>
            </a:r>
            <a:endParaRPr lang="sk-SK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483186" cy="972312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Slimák africký</a:t>
            </a:r>
            <a:br>
              <a:rPr lang="sk-SK" b="1" dirty="0" smtClean="0"/>
            </a:br>
            <a:r>
              <a:rPr lang="sk-SK" sz="3100" i="1" dirty="0" smtClean="0"/>
              <a:t>(</a:t>
            </a:r>
            <a:r>
              <a:rPr lang="sk-SK" sz="3100" i="1" dirty="0" err="1" smtClean="0"/>
              <a:t>Achatina</a:t>
            </a:r>
            <a:r>
              <a:rPr lang="sk-SK" sz="3100" i="1" dirty="0" smtClean="0"/>
              <a:t>)</a:t>
            </a:r>
            <a:endParaRPr lang="sk-SK" sz="3100" i="1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44" y="2587752"/>
            <a:ext cx="5796719" cy="3862064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5943600" y="1664208"/>
            <a:ext cx="3621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 to jediný zástupca bezstavovcov v našom </a:t>
            </a:r>
            <a:r>
              <a:rPr lang="sk-SK" dirty="0"/>
              <a:t>Zookútiku. </a:t>
            </a:r>
            <a:r>
              <a:rPr lang="sk-SK" dirty="0" smtClean="0"/>
              <a:t>Pochádza </a:t>
            </a:r>
            <a:r>
              <a:rPr lang="sk-SK" dirty="0"/>
              <a:t>zo západnej Afriky a je druhým najväčším suchozemským slimákom na svete. V zajatí dorastá až do veľkosti dlane dospelého človeka a pri dobrej starostlivosti sa dožíva 5 až 8 rokov. </a:t>
            </a:r>
            <a:r>
              <a:rPr lang="sk-SK" dirty="0" smtClean="0"/>
              <a:t>Je </a:t>
            </a:r>
            <a:r>
              <a:rPr lang="sk-SK" dirty="0"/>
              <a:t>bylinožravec. Pochutí si na akejkoľvek zelenine a ovocí. </a:t>
            </a:r>
            <a:r>
              <a:rPr lang="sk-SK" dirty="0" smtClean="0"/>
              <a:t>Rád sa </a:t>
            </a:r>
            <a:r>
              <a:rPr lang="sk-SK" dirty="0"/>
              <a:t>kúpe, </a:t>
            </a:r>
            <a:r>
              <a:rPr lang="sk-SK" dirty="0" smtClean="0"/>
              <a:t>preto mu do terária treba umiestniť nádobu s vodou. Dôležitá je aj sépiová kosť, aby rastúca ulita mala dostatok vápnika.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91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347472" y="2011680"/>
            <a:ext cx="98572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hlinkClick r:id="rId2"/>
              </a:rPr>
              <a:t>http://zoodom.sk/obchod/hlodavce/skrecok-syrsky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www.petcenter.sk/zverinec-pieskomil-chovatelske-prirucky</a:t>
            </a:r>
            <a:endParaRPr lang="sk-SK" dirty="0" smtClean="0"/>
          </a:p>
          <a:p>
            <a:r>
              <a:rPr lang="sk-SK" dirty="0">
                <a:hlinkClick r:id="rId4"/>
              </a:rPr>
              <a:t>https://www.petparadise.sk/rubriky/chovatelske-informacie/osmak-degu</a:t>
            </a:r>
            <a:r>
              <a:rPr lang="sk-SK" dirty="0" smtClean="0">
                <a:hlinkClick r:id="rId4"/>
              </a:rPr>
              <a:t>/</a:t>
            </a:r>
            <a:endParaRPr lang="sk-SK" dirty="0" smtClean="0"/>
          </a:p>
          <a:p>
            <a:r>
              <a:rPr lang="sk-SK" dirty="0">
                <a:hlinkClick r:id="rId5"/>
              </a:rPr>
              <a:t>https://</a:t>
            </a:r>
            <a:r>
              <a:rPr lang="sk-SK" dirty="0" smtClean="0">
                <a:hlinkClick r:id="rId5"/>
              </a:rPr>
              <a:t>cs.wikipedia.org/wiki/U%C5%BEovka_amursk%C3%A1</a:t>
            </a:r>
            <a:endParaRPr lang="sk-SK" dirty="0" smtClean="0"/>
          </a:p>
          <a:p>
            <a:r>
              <a:rPr lang="sk-SK" dirty="0">
                <a:hlinkClick r:id="rId6"/>
              </a:rPr>
              <a:t>https://</a:t>
            </a:r>
            <a:r>
              <a:rPr lang="sk-SK" dirty="0" smtClean="0">
                <a:hlinkClick r:id="rId6"/>
              </a:rPr>
              <a:t>sk.wikipedia.org/wiki/Korytna%C4%8Dka_zelenkast%C3%A1</a:t>
            </a:r>
            <a:endParaRPr lang="sk-SK" dirty="0" smtClean="0"/>
          </a:p>
          <a:p>
            <a:r>
              <a:rPr lang="sk-SK" dirty="0">
                <a:hlinkClick r:id="rId7"/>
              </a:rPr>
              <a:t>https://</a:t>
            </a:r>
            <a:r>
              <a:rPr lang="sk-SK" dirty="0" smtClean="0">
                <a:hlinkClick r:id="rId7"/>
              </a:rPr>
              <a:t>sk.wikipedia.org/wiki/Korytna%C4%8Dka_p%C3%ADsmenkov%C3%A1_ozdobn%C3%A1</a:t>
            </a:r>
            <a:endParaRPr lang="sk-SK" dirty="0" smtClean="0"/>
          </a:p>
          <a:p>
            <a:r>
              <a:rPr lang="sk-SK" dirty="0">
                <a:hlinkClick r:id="rId8"/>
              </a:rPr>
              <a:t>https://</a:t>
            </a:r>
            <a:r>
              <a:rPr lang="sk-SK" dirty="0" smtClean="0">
                <a:hlinkClick r:id="rId8"/>
              </a:rPr>
              <a:t>cs.wikipedia.org/wiki/Gekon%C4%8D%C3%ADk_no%C4%8Dn%C3%AD</a:t>
            </a:r>
            <a:endParaRPr lang="sk-SK" dirty="0" smtClean="0"/>
          </a:p>
          <a:p>
            <a:r>
              <a:rPr lang="sk-SK" dirty="0">
                <a:hlinkClick r:id="rId9"/>
              </a:rPr>
              <a:t>https://</a:t>
            </a:r>
            <a:r>
              <a:rPr lang="sk-SK" dirty="0" smtClean="0">
                <a:hlinkClick r:id="rId9"/>
              </a:rPr>
              <a:t>www.petcenter.sk/zverinec-africky-slimak-chovatelske-prirucky-sk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630936" y="1179576"/>
            <a:ext cx="3639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POUŽITÁ LITERATÚRA: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184318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7340" y="417576"/>
            <a:ext cx="4507314" cy="1146048"/>
          </a:xfrm>
        </p:spPr>
        <p:txBody>
          <a:bodyPr/>
          <a:lstStyle/>
          <a:p>
            <a:r>
              <a:rPr lang="sk-SK" b="1" dirty="0" smtClean="0"/>
              <a:t>Škrečok </a:t>
            </a:r>
            <a:r>
              <a:rPr lang="sk-SK" b="1" dirty="0" err="1" smtClean="0"/>
              <a:t>džungarský</a:t>
            </a:r>
            <a:r>
              <a:rPr lang="sk-SK" b="1" dirty="0" smtClean="0"/>
              <a:t> </a:t>
            </a:r>
            <a:br>
              <a:rPr lang="sk-SK" b="1" dirty="0" smtClean="0"/>
            </a:br>
            <a:r>
              <a:rPr lang="sk-SK" sz="2800" i="1" dirty="0" smtClean="0"/>
              <a:t>(</a:t>
            </a:r>
            <a:r>
              <a:rPr lang="sk-SK" sz="2800" i="1" dirty="0" err="1" smtClean="0"/>
              <a:t>Phodopus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sungorus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00" y="2102548"/>
            <a:ext cx="4891356" cy="3264980"/>
          </a:xfrm>
          <a:prstGeom prst="rect">
            <a:avLst/>
          </a:prstGeom>
        </p:spPr>
      </p:pic>
      <p:sp>
        <p:nvSpPr>
          <p:cNvPr id="2" name="BlokTextu 1"/>
          <p:cNvSpPr txBox="1"/>
          <p:nvPr/>
        </p:nvSpPr>
        <p:spPr>
          <a:xfrm>
            <a:off x="5184654" y="1057382"/>
            <a:ext cx="405993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Biotopom tohto škrečka sú trávnaté stepi, ale i kultúrna </a:t>
            </a:r>
            <a:r>
              <a:rPr lang="sk-SK" dirty="0" smtClean="0"/>
              <a:t>step. </a:t>
            </a:r>
            <a:r>
              <a:rPr lang="sk-SK" dirty="0" smtClean="0"/>
              <a:t>Oba </a:t>
            </a:r>
            <a:r>
              <a:rPr lang="sk-SK" dirty="0"/>
              <a:t>poddruhy sú rozšírené v Kazachstane, </a:t>
            </a:r>
            <a:r>
              <a:rPr lang="sk-SK" dirty="0" err="1"/>
              <a:t>Altaji</a:t>
            </a:r>
            <a:r>
              <a:rPr lang="sk-SK" dirty="0"/>
              <a:t>, západnej Sibíri, Mongolsku a v severnej Číne.</a:t>
            </a:r>
          </a:p>
          <a:p>
            <a:r>
              <a:rPr lang="sk-SK" dirty="0" smtClean="0"/>
              <a:t>Má </a:t>
            </a:r>
            <a:r>
              <a:rPr lang="sk-SK" dirty="0"/>
              <a:t>zavalité telo. Dĺžka dospelého jedinca je v priemere 100 </a:t>
            </a:r>
            <a:r>
              <a:rPr lang="sk-SK" dirty="0" smtClean="0"/>
              <a:t>mm. Je </a:t>
            </a:r>
            <a:r>
              <a:rPr lang="sk-SK" dirty="0" smtClean="0"/>
              <a:t>pre neho typický </a:t>
            </a:r>
            <a:r>
              <a:rPr lang="sk-SK" dirty="0"/>
              <a:t>krátky cca 2 – 4 mm dlhý chvostík. Charakteristickým znakom škrečka </a:t>
            </a:r>
            <a:r>
              <a:rPr lang="sk-SK" dirty="0" err="1"/>
              <a:t>džungarského</a:t>
            </a:r>
            <a:r>
              <a:rPr lang="sk-SK" dirty="0"/>
              <a:t> je tmavý pruh na chrbte. </a:t>
            </a:r>
            <a:endParaRPr lang="sk-SK" dirty="0" smtClean="0"/>
          </a:p>
          <a:p>
            <a:r>
              <a:rPr lang="sk-SK" dirty="0"/>
              <a:t>Ž</a:t>
            </a:r>
            <a:r>
              <a:rPr lang="sk-SK" dirty="0" smtClean="0"/>
              <a:t>iví sa semenami </a:t>
            </a:r>
            <a:r>
              <a:rPr lang="sk-SK" dirty="0"/>
              <a:t>tráv a obilnín, hmyzom, húsenicami ap</a:t>
            </a:r>
            <a:r>
              <a:rPr lang="sk-SK" dirty="0" smtClean="0"/>
              <a:t>. </a:t>
            </a:r>
          </a:p>
          <a:p>
            <a:r>
              <a:rPr lang="sk-SK" dirty="0"/>
              <a:t>Samica je schopná počas roka odchovať 7 – 8 vrhov. Vo vrhu je 4 – 6, zriedkavo až 8 mláďat. Patria medzi </a:t>
            </a:r>
            <a:r>
              <a:rPr lang="sk-SK" dirty="0" err="1"/>
              <a:t>nidikolné</a:t>
            </a:r>
            <a:r>
              <a:rPr lang="sk-SK" dirty="0"/>
              <a:t> (kŕmne) hlodavce, </a:t>
            </a:r>
            <a:r>
              <a:rPr lang="sk-SK" dirty="0" err="1"/>
              <a:t>t.z</a:t>
            </a:r>
            <a:r>
              <a:rPr lang="sk-SK" dirty="0"/>
              <a:t>. starostlivosťou sú odkázané na </a:t>
            </a:r>
            <a:r>
              <a:rPr lang="sk-SK" dirty="0" smtClean="0"/>
              <a:t>rodičov.</a:t>
            </a:r>
            <a:r>
              <a:rPr lang="sk-SK" dirty="0"/>
              <a:t> </a:t>
            </a:r>
            <a:r>
              <a:rPr lang="sk-SK" dirty="0" smtClean="0"/>
              <a:t>Dožíva </a:t>
            </a:r>
            <a:r>
              <a:rPr lang="sk-SK" dirty="0" smtClean="0"/>
              <a:t>sa 2 – 3 roky.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48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35280"/>
            <a:ext cx="4040970" cy="1100328"/>
          </a:xfrm>
        </p:spPr>
        <p:txBody>
          <a:bodyPr/>
          <a:lstStyle/>
          <a:p>
            <a:r>
              <a:rPr lang="sk-SK" b="1" dirty="0" smtClean="0"/>
              <a:t>Škrečok sýrsky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2800" i="1" dirty="0" smtClean="0"/>
              <a:t>(</a:t>
            </a:r>
            <a:r>
              <a:rPr lang="la-Latn" sz="2800" i="1" dirty="0" smtClean="0">
                <a:effectLst/>
              </a:rPr>
              <a:t>Mesocricetus auratus</a:t>
            </a:r>
            <a:r>
              <a:rPr lang="sk-SK" sz="2800" i="1" dirty="0" smtClean="0">
                <a:effectLst/>
              </a:rPr>
              <a:t>)</a:t>
            </a:r>
            <a:endParaRPr lang="sk-SK" sz="2800" i="1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2251"/>
            <a:ext cx="4668775" cy="3501581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5038344" y="1330523"/>
            <a:ext cx="3886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Pôvodným domovom škrečkov sýrskych sú púštne oblasti Sýrie a juhovýchodnej Európy. Sú to nočné </a:t>
            </a:r>
            <a:r>
              <a:rPr lang="sk-SK" dirty="0" smtClean="0"/>
              <a:t>zvieratá</a:t>
            </a:r>
            <a:r>
              <a:rPr lang="sk-SK" dirty="0"/>
              <a:t>.</a:t>
            </a:r>
            <a:r>
              <a:rPr lang="sk-SK" dirty="0" smtClean="0"/>
              <a:t> </a:t>
            </a:r>
            <a:r>
              <a:rPr lang="sk-SK" dirty="0"/>
              <a:t>S</a:t>
            </a:r>
            <a:r>
              <a:rPr lang="sk-SK" dirty="0" smtClean="0"/>
              <a:t>ú </a:t>
            </a:r>
            <a:r>
              <a:rPr lang="sk-SK" dirty="0"/>
              <a:t>samotári, len v dobe párenia a narodenia mláďat žijú krátkodobo v pároch.</a:t>
            </a:r>
          </a:p>
          <a:p>
            <a:r>
              <a:rPr lang="sk-SK" dirty="0" smtClean="0"/>
              <a:t>Charakteristické </a:t>
            </a:r>
            <a:r>
              <a:rPr lang="sk-SK" dirty="0"/>
              <a:t>sfarbenie je zlatohnedé, dostupné je veľké množstvo farebných mutácií, </a:t>
            </a:r>
            <a:r>
              <a:rPr lang="sk-SK" dirty="0" smtClean="0"/>
              <a:t>dlhosrsté </a:t>
            </a:r>
            <a:r>
              <a:rPr lang="sk-SK" dirty="0"/>
              <a:t>a </a:t>
            </a:r>
            <a:r>
              <a:rPr lang="sk-SK" dirty="0" smtClean="0"/>
              <a:t>krátkosrsté varianty. </a:t>
            </a:r>
            <a:r>
              <a:rPr lang="sk-SK" dirty="0" smtClean="0"/>
              <a:t>V učebni Zookútik </a:t>
            </a:r>
            <a:r>
              <a:rPr lang="sk-SK" dirty="0" smtClean="0"/>
              <a:t>sú, okrem </a:t>
            </a:r>
            <a:r>
              <a:rPr lang="sk-SK" dirty="0" smtClean="0"/>
              <a:t>jedného jedinca, všetci sfarbení do čierna.</a:t>
            </a:r>
          </a:p>
          <a:p>
            <a:r>
              <a:rPr lang="sk-SK" dirty="0"/>
              <a:t>Ako základná potrava slúžia zmesi </a:t>
            </a:r>
            <a:r>
              <a:rPr lang="sk-SK" dirty="0" smtClean="0"/>
              <a:t>zrnín. Živia </a:t>
            </a:r>
            <a:r>
              <a:rPr lang="sk-SK" dirty="0" smtClean="0"/>
              <a:t>sa tiež </a:t>
            </a:r>
            <a:r>
              <a:rPr lang="sk-SK" dirty="0" smtClean="0"/>
              <a:t>ovocím, zeleninou a </a:t>
            </a:r>
            <a:r>
              <a:rPr lang="sk-SK" dirty="0"/>
              <a:t>drobným </a:t>
            </a:r>
            <a:r>
              <a:rPr lang="sk-SK" dirty="0" smtClean="0"/>
              <a:t>hmyzom.</a:t>
            </a:r>
            <a:endParaRPr lang="sk-SK" dirty="0"/>
          </a:p>
          <a:p>
            <a:r>
              <a:rPr lang="sk-SK" dirty="0"/>
              <a:t>Pohlavnú dospelosť </a:t>
            </a:r>
            <a:r>
              <a:rPr lang="sk-SK" dirty="0" smtClean="0"/>
              <a:t>dosahujú </a:t>
            </a:r>
            <a:r>
              <a:rPr lang="sk-SK" dirty="0"/>
              <a:t>okolo 2. mesiaca svojho života.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2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774" y="527304"/>
            <a:ext cx="4717626" cy="1173480"/>
          </a:xfrm>
        </p:spPr>
        <p:txBody>
          <a:bodyPr/>
          <a:lstStyle/>
          <a:p>
            <a:r>
              <a:rPr lang="sk-SK" b="1" dirty="0" err="1" smtClean="0"/>
              <a:t>Pieskomil</a:t>
            </a:r>
            <a:r>
              <a:rPr lang="sk-SK" b="1" dirty="0" smtClean="0"/>
              <a:t> mongolský </a:t>
            </a:r>
            <a:br>
              <a:rPr lang="sk-SK" b="1" dirty="0" smtClean="0"/>
            </a:br>
            <a:r>
              <a:rPr lang="sk-SK" sz="2800" i="1" dirty="0" smtClean="0"/>
              <a:t>(</a:t>
            </a:r>
            <a:r>
              <a:rPr lang="sk-SK" sz="2800" i="1" dirty="0" err="1" smtClean="0"/>
              <a:t>Meriones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unguiculatus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63" y="2130552"/>
            <a:ext cx="5154109" cy="3584448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5486400" y="1225296"/>
            <a:ext cx="41118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Žije v stepiach, púšťach a polopúšťach Mongolska, severnej Číny a južnej Sibíri, často vo veľkých </a:t>
            </a:r>
            <a:r>
              <a:rPr lang="sk-SK" dirty="0" smtClean="0"/>
              <a:t>kolóniách</a:t>
            </a:r>
            <a:r>
              <a:rPr lang="sk-SK" dirty="0" smtClean="0"/>
              <a:t>. V</a:t>
            </a:r>
            <a:r>
              <a:rPr lang="sk-SK" dirty="0"/>
              <a:t> zajatí je aktívny v noci aj cez deň</a:t>
            </a:r>
            <a:r>
              <a:rPr lang="sk-SK" dirty="0" smtClean="0"/>
              <a:t>. Meria </a:t>
            </a:r>
            <a:r>
              <a:rPr lang="sk-SK" dirty="0"/>
              <a:t>približne 10 cm, má </a:t>
            </a:r>
            <a:r>
              <a:rPr lang="sk-SK" dirty="0" smtClean="0"/>
              <a:t>dlhý chvost, veľké </a:t>
            </a:r>
            <a:r>
              <a:rPr lang="sk-SK" dirty="0"/>
              <a:t>oči a silné zadné nohy, vďaka ktorým dokáže skákať veľmi </a:t>
            </a:r>
            <a:r>
              <a:rPr lang="sk-SK" dirty="0" smtClean="0"/>
              <a:t>vysoko (0,5 m</a:t>
            </a:r>
            <a:r>
              <a:rPr lang="sk-SK" dirty="0"/>
              <a:t>). V prírode sa živia hlavne semenami, nadzemnými aj podzemnými časťami bylín, kríkov aj stromov a hmyzom. </a:t>
            </a:r>
            <a:r>
              <a:rPr lang="sk-SK" dirty="0" err="1" smtClean="0"/>
              <a:t>Pieskomily</a:t>
            </a:r>
            <a:r>
              <a:rPr lang="sk-SK" dirty="0" smtClean="0"/>
              <a:t> </a:t>
            </a:r>
            <a:r>
              <a:rPr lang="sk-SK" dirty="0"/>
              <a:t>medzi sebou komunikujú pískavými zvukmi. V prípade blížiaceho sa nebezpečenstva reagujú podupávaním zadných nôh. Vzhľadom k ich hospodáreniu s vodou (štiepia si vodu zo sacharidov), veľmi nezapáchajú a teda nevyžadujú časté čistenie.</a:t>
            </a:r>
          </a:p>
        </p:txBody>
      </p:sp>
    </p:spTree>
    <p:extLst>
      <p:ext uri="{BB962C8B-B14F-4D97-AF65-F5344CB8AC3E}">
        <p14:creationId xmlns:p14="http://schemas.microsoft.com/office/powerpoint/2010/main" val="5718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054" y="499872"/>
            <a:ext cx="3309450" cy="1136904"/>
          </a:xfrm>
        </p:spPr>
        <p:txBody>
          <a:bodyPr/>
          <a:lstStyle/>
          <a:p>
            <a:r>
              <a:rPr lang="sk-SK" b="1" dirty="0" err="1" smtClean="0"/>
              <a:t>Osmák</a:t>
            </a:r>
            <a:r>
              <a:rPr lang="sk-SK" b="1" dirty="0" smtClean="0"/>
              <a:t> </a:t>
            </a:r>
            <a:r>
              <a:rPr lang="sk-SK" b="1" dirty="0" err="1" smtClean="0"/>
              <a:t>degu</a:t>
            </a:r>
            <a:r>
              <a:rPr lang="sk-SK" b="1" dirty="0" smtClean="0"/>
              <a:t> </a:t>
            </a:r>
            <a:br>
              <a:rPr lang="sk-SK" b="1" dirty="0" smtClean="0"/>
            </a:br>
            <a:r>
              <a:rPr lang="sk-SK" sz="2800" i="1" dirty="0" smtClean="0"/>
              <a:t>(</a:t>
            </a:r>
            <a:r>
              <a:rPr lang="sk-SK" sz="2800" i="1" dirty="0" err="1" smtClean="0"/>
              <a:t>Octodon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degus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26" y="2047684"/>
            <a:ext cx="5632568" cy="326498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294376" y="1042416"/>
            <a:ext cx="434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prírode sa </a:t>
            </a:r>
            <a:r>
              <a:rPr lang="sk-SK" dirty="0" err="1" smtClean="0"/>
              <a:t>osmák</a:t>
            </a:r>
            <a:r>
              <a:rPr lang="sk-SK" dirty="0" smtClean="0"/>
              <a:t> vyskytuje v severnom </a:t>
            </a:r>
            <a:r>
              <a:rPr lang="sk-SK" dirty="0"/>
              <a:t>a </a:t>
            </a:r>
            <a:r>
              <a:rPr lang="sk-SK" dirty="0" smtClean="0"/>
              <a:t>strednom </a:t>
            </a:r>
            <a:r>
              <a:rPr lang="sk-SK" dirty="0"/>
              <a:t>Čile, od púšte Atacama v provincii </a:t>
            </a:r>
            <a:r>
              <a:rPr lang="sk-SK" dirty="0" err="1"/>
              <a:t>Curico</a:t>
            </a:r>
            <a:r>
              <a:rPr lang="sk-SK" dirty="0"/>
              <a:t> na západných svahoch Ánd, od nížin do 3000 metrov nad </a:t>
            </a:r>
            <a:r>
              <a:rPr lang="sk-SK" dirty="0" smtClean="0"/>
              <a:t>morom. Žije </a:t>
            </a:r>
            <a:r>
              <a:rPr lang="sk-SK" dirty="0"/>
              <a:t>v otvorených skalnatých a kamenistých krajinách, riedko porastených kríkmi a nízkymi stromami. Mláďatá sa rodia osrstené, hneď po narodení obvykle vidia, osamostatňujú sa asi po štyroch týždňoch. Na konci chvosta má výraznú čiernu "štetku" z predĺžených </a:t>
            </a:r>
            <a:r>
              <a:rPr lang="sk-SK" dirty="0" smtClean="0"/>
              <a:t>chlpov.</a:t>
            </a:r>
            <a:r>
              <a:rPr lang="sk-SK" b="1" dirty="0"/>
              <a:t> </a:t>
            </a:r>
            <a:r>
              <a:rPr lang="sk-SK" b="1" dirty="0" smtClean="0"/>
              <a:t>NIKDY</a:t>
            </a:r>
            <a:r>
              <a:rPr lang="sk-SK" dirty="0"/>
              <a:t> nesmieme </a:t>
            </a:r>
            <a:r>
              <a:rPr lang="sk-SK" dirty="0" err="1"/>
              <a:t>osmákov</a:t>
            </a:r>
            <a:r>
              <a:rPr lang="sk-SK" dirty="0"/>
              <a:t> chytať ani dvíhať za chvost. Mohol by im odpadnúť a tak mu spôsobíme vážne problémy pri koordinácii s rovnováhou</a:t>
            </a:r>
            <a:r>
              <a:rPr lang="sk-SK" dirty="0" smtClean="0"/>
              <a:t>. </a:t>
            </a:r>
            <a:r>
              <a:rPr lang="sk-SK" dirty="0"/>
              <a:t>Základom kŕmenia </a:t>
            </a:r>
            <a:r>
              <a:rPr lang="sk-SK" dirty="0" smtClean="0"/>
              <a:t>sú </a:t>
            </a:r>
            <a:r>
              <a:rPr lang="sk-SK" dirty="0"/>
              <a:t>vetvičky s púčikmi a </a:t>
            </a:r>
            <a:r>
              <a:rPr lang="sk-SK" dirty="0" smtClean="0"/>
              <a:t>lístím,                             tráva</a:t>
            </a:r>
            <a:r>
              <a:rPr lang="sk-SK" dirty="0"/>
              <a:t>, seno a zmes </a:t>
            </a:r>
            <a:r>
              <a:rPr lang="sk-SK" dirty="0" smtClean="0"/>
              <a:t>zŕn. Ako </a:t>
            </a:r>
            <a:r>
              <a:rPr lang="sk-SK" dirty="0"/>
              <a:t>doplnok poslúžia rôzne druhy listovej a koreňovej zeleniny a ovocia.</a:t>
            </a:r>
          </a:p>
        </p:txBody>
      </p:sp>
    </p:spTree>
    <p:extLst>
      <p:ext uri="{BB962C8B-B14F-4D97-AF65-F5344CB8AC3E}">
        <p14:creationId xmlns:p14="http://schemas.microsoft.com/office/powerpoint/2010/main" val="22518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766650" cy="1191768"/>
          </a:xfrm>
        </p:spPr>
        <p:txBody>
          <a:bodyPr/>
          <a:lstStyle/>
          <a:p>
            <a:r>
              <a:rPr lang="sk-SK" b="1" dirty="0" smtClean="0"/>
              <a:t>Užovka </a:t>
            </a:r>
            <a:r>
              <a:rPr lang="sk-SK" b="1" dirty="0" err="1" smtClean="0"/>
              <a:t>amúrska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2800" i="1" dirty="0" smtClean="0"/>
              <a:t>(</a:t>
            </a:r>
            <a:r>
              <a:rPr lang="sk-SK" sz="2800" i="1" dirty="0" err="1" smtClean="0"/>
              <a:t>Elaphe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schrenckii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" y="1988820"/>
            <a:ext cx="5479542" cy="3653028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6083046" y="1414677"/>
            <a:ext cx="34724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Vyskytuje sa v povodí rieky Amur a jej priľahlých </a:t>
            </a:r>
            <a:r>
              <a:rPr lang="sk-SK" dirty="0" smtClean="0"/>
              <a:t>územiach. Je to pomerné veľká užovka. Dorastá do dĺžky približne 150 - 170 cm. Má silné, tmavo zafarbené telo s priečnymi, žlto zafarbenými pruhmi. Brucho má žlté s tmavými škvrnami. Uprednostňuje vlhké biotopy v okolí vodných plôch a vlhké lesy. Preto aj v teráriu potrebuje mať nádržku s vodou. Dobre šplhá po stromoch. Živí sa hlavne hlodavcami, jaštericami, vtákmi a ich vajcami.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496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266266" cy="1164336"/>
          </a:xfrm>
        </p:spPr>
        <p:txBody>
          <a:bodyPr/>
          <a:lstStyle/>
          <a:p>
            <a:r>
              <a:rPr lang="sk-SK" b="1" dirty="0" smtClean="0"/>
              <a:t>Korytnačka zelenkastá </a:t>
            </a:r>
            <a:br>
              <a:rPr lang="sk-SK" b="1" dirty="0" smtClean="0"/>
            </a:br>
            <a:r>
              <a:rPr lang="sk-SK" sz="2800" i="1" dirty="0" smtClean="0"/>
              <a:t>(T</a:t>
            </a:r>
            <a:r>
              <a:rPr lang="la-Latn" sz="2800" i="1" dirty="0" smtClean="0">
                <a:effectLst/>
              </a:rPr>
              <a:t>estudo hermanni</a:t>
            </a:r>
            <a:r>
              <a:rPr lang="sk-SK" sz="2800" i="1" dirty="0" smtClean="0">
                <a:effectLst/>
              </a:rPr>
              <a:t>)</a:t>
            </a:r>
            <a:endParaRPr lang="sk-SK" sz="2800" i="1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" y="2434780"/>
            <a:ext cx="5715000" cy="2847975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943600" y="1191768"/>
            <a:ext cx="36210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 to druh bylinožravej suchozemskej korytnačky. Jej prirodzené prostredie je v južnej Európe. </a:t>
            </a:r>
            <a:r>
              <a:rPr lang="sk-SK" dirty="0" err="1" smtClean="0"/>
              <a:t>Karapax</a:t>
            </a:r>
            <a:r>
              <a:rPr lang="sk-SK" dirty="0" smtClean="0"/>
              <a:t> má </a:t>
            </a:r>
            <a:r>
              <a:rPr lang="sk-SK" dirty="0"/>
              <a:t>žlto-hnedé alebo hnedo-čierne zafarbenie, ktoré sa môže meniť pri dlhodobom pobyte vo vonkajšom prostredí. Je obľúbená pre svoju aktivitu a pomerne nenáročný chov. Okrem čerstvého lístia zo stromov a ďalších </a:t>
            </a:r>
            <a:r>
              <a:rPr lang="sk-SK" dirty="0" smtClean="0"/>
              <a:t>rastlín, </a:t>
            </a:r>
            <a:r>
              <a:rPr lang="sk-SK" dirty="0"/>
              <a:t>je dobré jej občas </a:t>
            </a:r>
            <a:r>
              <a:rPr lang="sk-SK" dirty="0" smtClean="0"/>
              <a:t>dávať seno</a:t>
            </a:r>
            <a:r>
              <a:rPr lang="sk-SK" dirty="0"/>
              <a:t>. Zo živočíšnej </a:t>
            </a:r>
            <a:r>
              <a:rPr lang="sk-SK" dirty="0" smtClean="0"/>
              <a:t>potravy pre </a:t>
            </a:r>
            <a:r>
              <a:rPr lang="sk-SK" dirty="0"/>
              <a:t>doplnenie výživy </a:t>
            </a:r>
            <a:r>
              <a:rPr lang="sk-SK" dirty="0" smtClean="0"/>
              <a:t>vaječné </a:t>
            </a:r>
            <a:r>
              <a:rPr lang="sk-SK" dirty="0"/>
              <a:t>žĺtky, surové </a:t>
            </a:r>
            <a:r>
              <a:rPr lang="sk-SK" dirty="0" smtClean="0"/>
              <a:t>mäso </a:t>
            </a:r>
            <a:r>
              <a:rPr lang="sk-SK" dirty="0"/>
              <a:t>(</a:t>
            </a:r>
            <a:r>
              <a:rPr lang="sk-SK" dirty="0" smtClean="0"/>
              <a:t>napr. </a:t>
            </a:r>
            <a:r>
              <a:rPr lang="sk-SK" dirty="0"/>
              <a:t>dážďovky). Pre správny chov korytnačiek je zásadné zaistiť zvieraťu dostatočný prísun ultrafialového žiarenia.</a:t>
            </a:r>
          </a:p>
        </p:txBody>
      </p:sp>
    </p:spTree>
    <p:extLst>
      <p:ext uri="{BB962C8B-B14F-4D97-AF65-F5344CB8AC3E}">
        <p14:creationId xmlns:p14="http://schemas.microsoft.com/office/powerpoint/2010/main" val="42758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522298" cy="1109472"/>
          </a:xfrm>
        </p:spPr>
        <p:txBody>
          <a:bodyPr/>
          <a:lstStyle/>
          <a:p>
            <a:r>
              <a:rPr lang="sk-SK" b="1" dirty="0" smtClean="0"/>
              <a:t>Korytnačka písmenková</a:t>
            </a:r>
            <a:br>
              <a:rPr lang="sk-SK" b="1" dirty="0" smtClean="0"/>
            </a:br>
            <a:r>
              <a:rPr lang="sk-SK" sz="2800" i="1" dirty="0" smtClean="0"/>
              <a:t>(</a:t>
            </a:r>
            <a:r>
              <a:rPr lang="sk-SK" sz="2800" i="1" dirty="0" err="1" smtClean="0"/>
              <a:t>Trachemys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scripta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29384"/>
            <a:ext cx="4884896" cy="356616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5562230" y="1618489"/>
            <a:ext cx="40873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Je jeden z najchovanejších druhov sladkovodných korytnačiek na svete. Vyskytuje </a:t>
            </a:r>
            <a:r>
              <a:rPr lang="sk-SK" dirty="0" smtClean="0"/>
              <a:t>sa od </a:t>
            </a:r>
            <a:r>
              <a:rPr lang="sk-SK" dirty="0"/>
              <a:t>juhovýchodu </a:t>
            </a:r>
            <a:r>
              <a:rPr lang="sk-SK" dirty="0" smtClean="0"/>
              <a:t>Spojených </a:t>
            </a:r>
            <a:r>
              <a:rPr lang="sk-SK" dirty="0"/>
              <a:t>štátov cez Strednú Ameriku po severozápad Južnej Ameriky. </a:t>
            </a:r>
          </a:p>
          <a:p>
            <a:r>
              <a:rPr lang="sk-SK" dirty="0"/>
              <a:t>Umelo vysadené populácie korytnačiek </a:t>
            </a:r>
            <a:r>
              <a:rPr lang="sk-SK" dirty="0" smtClean="0"/>
              <a:t>žijú, a </a:t>
            </a:r>
            <a:r>
              <a:rPr lang="sk-SK" dirty="0"/>
              <a:t>niekedy sa aj úspešne </a:t>
            </a:r>
            <a:r>
              <a:rPr lang="sk-SK" dirty="0" smtClean="0"/>
              <a:t>množia, aj </a:t>
            </a:r>
            <a:r>
              <a:rPr lang="sk-SK" dirty="0"/>
              <a:t>v iných oblastiach s podobným podnebím. Často tak negatívne ovplyvňujú tamojšie živočíšne druhy. </a:t>
            </a:r>
            <a:r>
              <a:rPr lang="sk-SK" dirty="0" smtClean="0"/>
              <a:t>Potrava </a:t>
            </a:r>
            <a:r>
              <a:rPr lang="sk-SK" dirty="0"/>
              <a:t>korytnačiek by mala byť pokiaľ možno čo najpestrejšia, bohatá na vitamíny a minerálne látky. Potravu požierajú len vo vode, preto je nutné, aby ju dostávali práve </a:t>
            </a:r>
            <a:r>
              <a:rPr lang="sk-SK" dirty="0" smtClean="0"/>
              <a:t>tam.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9335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543890" cy="1127760"/>
          </a:xfrm>
        </p:spPr>
        <p:txBody>
          <a:bodyPr/>
          <a:lstStyle/>
          <a:p>
            <a:r>
              <a:rPr lang="sk-SK" b="1" dirty="0" err="1" smtClean="0"/>
              <a:t>Gekončík</a:t>
            </a:r>
            <a:r>
              <a:rPr lang="sk-SK" b="1" dirty="0" smtClean="0"/>
              <a:t> nočný </a:t>
            </a:r>
            <a:br>
              <a:rPr lang="sk-SK" b="1" dirty="0" smtClean="0"/>
            </a:br>
            <a:r>
              <a:rPr lang="sk-SK" sz="2800" i="1" dirty="0" smtClean="0"/>
              <a:t>(</a:t>
            </a:r>
            <a:r>
              <a:rPr lang="sk-SK" sz="2800" i="1" dirty="0" err="1" smtClean="0"/>
              <a:t>Eublepharis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macularius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04" y="2405634"/>
            <a:ext cx="5362575" cy="3619500"/>
          </a:xfrm>
          <a:prstGeom prst="rect">
            <a:avLst/>
          </a:prstGeom>
        </p:spPr>
      </p:pic>
      <p:sp>
        <p:nvSpPr>
          <p:cNvPr id="4" name="BlokTextu 3"/>
          <p:cNvSpPr txBox="1"/>
          <p:nvPr/>
        </p:nvSpPr>
        <p:spPr>
          <a:xfrm>
            <a:off x="6198678" y="1380745"/>
            <a:ext cx="316477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Obýva územie od Afganistanu cez Pakistan až po sever Indie. Dorastá do dĺžky 20 – 30 cm. Jeho oči majú vertikálnu </a:t>
            </a:r>
            <a:r>
              <a:rPr lang="sk-SK" dirty="0" smtClean="0"/>
              <a:t>zrenicu. </a:t>
            </a:r>
            <a:r>
              <a:rPr lang="sk-SK" dirty="0" smtClean="0"/>
              <a:t>Na končatinách má päť prstov s pazúrikmi. Klasické sfarbenie </a:t>
            </a:r>
            <a:r>
              <a:rPr lang="sk-SK" dirty="0" err="1" smtClean="0"/>
              <a:t>gekončíka</a:t>
            </a:r>
            <a:r>
              <a:rPr lang="sk-SK" dirty="0" smtClean="0"/>
              <a:t> je hnedožlté so škvrnami. Dožíva sa približne 20 rokov. </a:t>
            </a:r>
          </a:p>
          <a:p>
            <a:r>
              <a:rPr lang="sk-SK" dirty="0" smtClean="0"/>
              <a:t>V zajatí chováme </a:t>
            </a:r>
            <a:r>
              <a:rPr lang="sk-SK" dirty="0" err="1" smtClean="0"/>
              <a:t>gekončíky</a:t>
            </a:r>
            <a:r>
              <a:rPr lang="sk-SK" dirty="0" smtClean="0"/>
              <a:t> samostatne, alebo v skupine jeden samec a viaceré samice. Vyžadujú si živú potravu napr. svrčky, </a:t>
            </a:r>
            <a:r>
              <a:rPr lang="sk-SK" dirty="0" err="1" smtClean="0"/>
              <a:t>sarančatá</a:t>
            </a:r>
            <a:r>
              <a:rPr lang="sk-SK" dirty="0" smtClean="0"/>
              <a:t>, múčne červy a larvy </a:t>
            </a:r>
            <a:r>
              <a:rPr lang="sk-SK" dirty="0" err="1" smtClean="0"/>
              <a:t>zoophobas</a:t>
            </a:r>
            <a:r>
              <a:rPr lang="sk-SK" dirty="0"/>
              <a:t>.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06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269</TotalTime>
  <Words>550</Words>
  <Application>Microsoft Office PowerPoint</Application>
  <PresentationFormat>Širokouhlá</PresentationFormat>
  <Paragraphs>36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Obyvatelia Zookútika</vt:lpstr>
      <vt:lpstr>Škrečok džungarský  (Phodopus sungorus)</vt:lpstr>
      <vt:lpstr>Škrečok sýrsky  (Mesocricetus auratus)</vt:lpstr>
      <vt:lpstr>Pieskomil mongolský  (Meriones unguiculatus)</vt:lpstr>
      <vt:lpstr>Osmák degu  (Octodon degus)</vt:lpstr>
      <vt:lpstr>Užovka amúrska (Elaphe schrenckii)</vt:lpstr>
      <vt:lpstr>Korytnačka zelenkastá  (Testudo hermanni)</vt:lpstr>
      <vt:lpstr>Korytnačka písmenková (Trachemys scripta)</vt:lpstr>
      <vt:lpstr>Gekončík nočný  (Eublepharis macularius)</vt:lpstr>
      <vt:lpstr>Slimák africký (Achatina)</vt:lpstr>
      <vt:lpstr>Prezentácia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Obyvatelia Zookútika</dc:title>
  <dc:creator>Struhár</dc:creator>
  <cp:lastModifiedBy>Struhár</cp:lastModifiedBy>
  <cp:revision>23</cp:revision>
  <dcterms:created xsi:type="dcterms:W3CDTF">2020-04-26T13:02:47Z</dcterms:created>
  <dcterms:modified xsi:type="dcterms:W3CDTF">2020-04-30T11:34:17Z</dcterms:modified>
</cp:coreProperties>
</file>